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87" r:id="rId3"/>
    <p:sldId id="286" r:id="rId4"/>
    <p:sldId id="289" r:id="rId5"/>
    <p:sldId id="265" r:id="rId6"/>
    <p:sldId id="258" r:id="rId7"/>
    <p:sldId id="266" r:id="rId8"/>
    <p:sldId id="259" r:id="rId9"/>
    <p:sldId id="260" r:id="rId10"/>
    <p:sldId id="262" r:id="rId11"/>
    <p:sldId id="263" r:id="rId12"/>
    <p:sldId id="264" r:id="rId13"/>
    <p:sldId id="28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258BDA-9FAD-40E4-88CD-BE4761B89083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2C6B99-AA26-4773-BDCF-7FFF75A0C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D493C6-20A5-42A3-B656-21A296D04EFA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45F393-92AF-4C15-8B17-71A34A24D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money+&amp;source=images&amp;cd=&amp;cad=rja&amp;docid=2NaX8gqOn9zbdM&amp;tbnid=2iW3z83hBOql4M:&amp;ved=0CAUQjRw&amp;url=http://blog.timesunion.com/kristi/talk-of-money-taboo/37972/&amp;ei=CbtPUZ7vKYS42gWl2IGYCg&amp;psig=AFQjCNHhoitkXpdadthY_4aAj6f05HDo0Q&amp;ust=13642661041354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broken+family&amp;source=images&amp;cd=&amp;cad=rja&amp;docid=h7Yub_yKGOxMvM&amp;tbnid=3ttOCnGt7yAPXM:&amp;ved=0CAUQjRw&amp;url=http://frontpagemag.com/2012/dgreenfield/broken-families-are-largest-cause-of-latino-poverty-democratic-affiliation/&amp;ei=5rlPUfXSAeKa2gXIr4GYBw&amp;psig=AFQjCNGDSwwOFCtT5PcjCQITnomAQcA7MQ&amp;ust=13642658174805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medicare+costs+as+part+of+us+debt&amp;source=images&amp;cd=&amp;cad=rja&amp;docid=u1rYAHqXTM1UAM&amp;tbnid=wNvt-7ON-RNmvM:&amp;ved=0CAUQjRw&amp;url=http://www.kiplinger.com/quiz/retirement/T039-S001-make-sense-of-medicare/index.html&amp;ei=I75PUcHsPITm2gXY-YHICg&amp;psig=AFQjCNHRtwxrZmfLQaILyTCImao0XECYGQ&amp;ust=13642668718922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medicaid&amp;source=images&amp;cd=&amp;cad=rja&amp;docid=kEgZXAsyhMQH4M&amp;tbnid=IWbmhFVfpe82UM:&amp;ved=0CAUQjRw&amp;url=http://www.maciverinstitute.com/2013/01/states-medicaid-picture-improves/&amp;ei=d79PUfHqFIWD2QWyt4GwBg&amp;psig=AFQjCNGvt8teG4CMbw1bQQjBjLWh3zFL4A&amp;ust=136426718575259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fT03Ihtl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office+of+economic+opportunity&amp;source=images&amp;cd=&amp;cad=rja&amp;docid=sPMQerpuKIQzYM&amp;tbnid=zjAdAZxQaCMmQM:&amp;ved=0CAUQjRw&amp;url=http://www.cadc.com/history.php&amp;ei=_bZPUbPtAafA2gXS_4GwBA&amp;bvm=bv.44158598,d.b2I&amp;psig=AFQjCNG6phCOWcCGpbkmOTfgNXrRlFbfGg&amp;ust=13642650196832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google.com/url?sa=i&amp;rct=j&amp;q=money+theft&amp;source=images&amp;cd=&amp;cad=rja&amp;docid=jeif_6LTxrV3cM&amp;tbnid=i1ulVi93saax3M:&amp;ved=0CAUQjRw&amp;url=http://reliablesecurity.ca/?page_id=125&amp;ei=1bpPUb6SH6SE2wXA1YGwBw&amp;psig=AFQjCNEvvqgCZlmHJhMqS2wRm2gvYAFRPw&amp;ust=136426603134723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office+of+economic+opportunity&amp;source=images&amp;cd=&amp;cad=rja&amp;docid=v5mn7f22RE2gjM&amp;tbnid=DgjrQJ92wN274M:&amp;ved=0CAUQjRw&amp;url=http://www.ou.edu/special/albertctr/archives/exhibit/Centennial/centennial_turmoil6.htm&amp;ei=3rZPUdveMKLi2QWGzoCoBQ&amp;bvm=bv.44158598,d.b2I&amp;psig=AFQjCNG6phCOWcCGpbkmOTfgNXrRlFbfGg&amp;ust=13642650196832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head+start+1960&amp;source=images&amp;cd=&amp;cad=rja&amp;docid=DIDG7yovQoKjwM&amp;tbnid=dTlG41gtBGVukM:&amp;ved=0CAUQjRw&amp;url=http://www.irle.berkeley.edu/cscce/ece-policy-quiz/&amp;ei=EbhPUdigGsqj2QWdloCACg&amp;bvm=bv.44158598,d.b2I&amp;psig=AFQjCNETtyjclTlwjvjamXP9RjdI2xa0-g&amp;ust=1364265289609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sesame+street&amp;source=images&amp;cd=&amp;docid=H9K4efG-fo4pmM&amp;tbnid=G7YindXnkP59MM:&amp;ved=0CAUQjRw&amp;url=http://thesummary.wordpress.com/2011/04/11/sesame-street-goes-to-pakistan/&amp;ei=sLhPUbxJg9rZBYengeAC&amp;bvm=bv.44158598,d.b2I&amp;psig=AFQjCNHjX_3wKMmKXjvmzXae9PiCtkkMow&amp;ust=1364265500542803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head+start+1960&amp;source=images&amp;cd=&amp;cad=rja&amp;docid=f64eH-QR8KN0AM&amp;tbnid=vX-xNn77EYRiNM:&amp;ved=0CAUQjRw&amp;url=http://sidschwab.blogspot.com/2011/03/heading-down.html&amp;ei=NbhPUaj7PKSF2gWpqYDoDA&amp;bvm=bv.44158598,d.b2I&amp;psig=AFQjCNETtyjclTlwjvjamXP9RjdI2xa0-g&amp;ust=13642652896095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182" y="38099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Lyndon Baines Johnson (LBJ)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57888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Taught segregated Mexican-American Students in Texas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1" y="1371600"/>
            <a:ext cx="6421665" cy="360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blog.timesunion.com/kristi/files/2011/04/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857500" cy="3571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66800"/>
            <a:ext cx="5867400" cy="76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Aid to Families with Dependent Children</a:t>
            </a:r>
          </a:p>
        </p:txBody>
      </p:sp>
      <p:pic>
        <p:nvPicPr>
          <p:cNvPr id="22530" name="Picture 2" descr="http://c481901.r1.cf2.rackcdn.com/wp-content/uploads/2012/11/broken-family-gl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981200"/>
            <a:ext cx="47752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724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Changed AFDC qualifications to include any household where there was no male family head present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Medicare (Title XVIII) established to provide health insurance coverage to persons over age 65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96240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Medicare is a government service that helps provide health care for senior citizens and disabled U.S. citizens.</a:t>
            </a:r>
          </a:p>
          <a:p>
            <a:endParaRPr lang="en-US" dirty="0"/>
          </a:p>
          <a:p>
            <a:r>
              <a:rPr lang="en-US" dirty="0"/>
              <a:t>Medicare part A: helps with hospital costs </a:t>
            </a:r>
          </a:p>
          <a:p>
            <a:r>
              <a:rPr lang="en-US" dirty="0"/>
              <a:t>Medicare part B: requires a monthly fee and helps pay for medical costs</a:t>
            </a:r>
          </a:p>
          <a:p>
            <a:r>
              <a:rPr lang="en-US" dirty="0"/>
              <a:t>Medicare part D: pays for prescription drugs</a:t>
            </a:r>
          </a:p>
        </p:txBody>
      </p:sp>
      <p:pic>
        <p:nvPicPr>
          <p:cNvPr id="21506" name="Picture 2" descr="http://www.kiplinger.com/quiz/retirement/T039-S001-make-sense-of-medicare/images/how-much-does-medicare-part-a-cost-for-most-peopl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2590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0" cy="1219199"/>
          </a:xfrm>
        </p:spPr>
        <p:txBody>
          <a:bodyPr>
            <a:normAutofit/>
          </a:bodyPr>
          <a:lstStyle/>
          <a:p>
            <a:r>
              <a:rPr lang="en-US" sz="2400" dirty="0"/>
              <a:t>Medicaid (Title XIX) established to provide health insurance coverage to low income women and children (also, aged, blind and disabled)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essence, Medicaid serves as the nation’s primary source of health insurance coverage for low-income populations. Each state administers its own Medicaid program</a:t>
            </a:r>
          </a:p>
        </p:txBody>
      </p:sp>
      <p:pic>
        <p:nvPicPr>
          <p:cNvPr id="20482" name="Picture 2" descr="http://static.maciverinstitute.com/medicaid-pic-thumb-618xauto-43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2895600" cy="19444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7D22A-5071-41BE-BCEA-3F9DF328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8991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47591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Vice-President for JFK (Kennedy)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66800"/>
            <a:ext cx="5410200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Kennedy is assassinated, Johnson becomes president</a:t>
            </a:r>
          </a:p>
        </p:txBody>
      </p:sp>
    </p:spTree>
    <p:extLst>
      <p:ext uri="{BB962C8B-B14F-4D97-AF65-F5344CB8AC3E}">
        <p14:creationId xmlns:p14="http://schemas.microsoft.com/office/powerpoint/2010/main" val="20554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95400"/>
            <a:ext cx="5943600" cy="39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0178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“The Treatment”</a:t>
            </a:r>
          </a:p>
        </p:txBody>
      </p:sp>
    </p:spTree>
    <p:extLst>
      <p:ext uri="{BB962C8B-B14F-4D97-AF65-F5344CB8AC3E}">
        <p14:creationId xmlns:p14="http://schemas.microsoft.com/office/powerpoint/2010/main" val="418512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BJ State of Union War on Poverty">
            <a:hlinkClick r:id="" action="ppaction://media"/>
            <a:extLst>
              <a:ext uri="{FF2B5EF4-FFF2-40B4-BE49-F238E27FC236}">
                <a16:creationId xmlns:a16="http://schemas.microsoft.com/office/drawing/2014/main" id="{614DAE75-A2F2-4BEB-A60D-4C71FE5A3D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333" y="952500"/>
            <a:ext cx="8805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8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5" indent="-342900"/>
            <a:r>
              <a:rPr lang="en-US" sz="2400" dirty="0"/>
              <a:t>The Great Society Program had its roots in the New Deal</a:t>
            </a:r>
          </a:p>
          <a:p>
            <a:pPr marL="342900" lvl="5" indent="-342900"/>
            <a:endParaRPr kumimoji="1" lang="en-US" sz="2400" b="1" dirty="0"/>
          </a:p>
          <a:p>
            <a:pPr marL="342900" lvl="5" indent="-342900"/>
            <a:r>
              <a:rPr kumimoji="1" lang="en-US" sz="2400" dirty="0"/>
              <a:t>It sought to carry out the unfinished goals of the New Deal – universal health care, civil rights protections, etc.</a:t>
            </a:r>
          </a:p>
          <a:p>
            <a:pPr marL="342900" lvl="5" indent="-342900"/>
            <a:endParaRPr kumimoji="1" lang="en-US" sz="2400" dirty="0"/>
          </a:p>
          <a:p>
            <a:r>
              <a:rPr kumimoji="1" lang="en-US" sz="2400" dirty="0"/>
              <a:t>Enhance American culture through Federal aid to the arts, sciences, and humanities.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Society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In his first State of the Union address, on January 8, 1964, President Johnson announced that his administration "today, here and now, declares unconditional war on poverty in America, and I urge this Congress and all Americans to join with me in that effort.“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2004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Office of Economic    Opportunity</a:t>
            </a:r>
          </a:p>
          <a:p>
            <a:pPr>
              <a:buFontTx/>
              <a:buChar char="•"/>
            </a:pPr>
            <a:r>
              <a:rPr lang="en-US" sz="2800" dirty="0"/>
              <a:t>Head Start</a:t>
            </a:r>
          </a:p>
          <a:p>
            <a:pPr>
              <a:buFontTx/>
              <a:buChar char="•"/>
            </a:pPr>
            <a:r>
              <a:rPr lang="en-US" sz="2800" dirty="0"/>
              <a:t>AFDC</a:t>
            </a:r>
          </a:p>
          <a:p>
            <a:pPr>
              <a:buFontTx/>
              <a:buChar char="•"/>
            </a:pPr>
            <a:r>
              <a:rPr lang="en-US" sz="2800" dirty="0"/>
              <a:t>Medicare </a:t>
            </a:r>
          </a:p>
          <a:p>
            <a:pPr>
              <a:buFontTx/>
              <a:buChar char="•"/>
            </a:pPr>
            <a:r>
              <a:rPr lang="en-US" sz="2800" dirty="0"/>
              <a:t> Medicaid</a:t>
            </a:r>
          </a:p>
        </p:txBody>
      </p:sp>
      <p:pic>
        <p:nvPicPr>
          <p:cNvPr id="12290" name="Picture 2" descr="http://www.cadc.com/images/history/historypresid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581400" cy="2562645"/>
          </a:xfrm>
          <a:prstGeom prst="rect">
            <a:avLst/>
          </a:prstGeom>
          <a:noFill/>
        </p:spPr>
      </p:pic>
      <p:pic>
        <p:nvPicPr>
          <p:cNvPr id="6" name="Picture 4" descr="http://reliablesecurity.ca/assets/images/monethef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1939073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7-546-q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12371"/>
            <a:ext cx="8501057" cy="61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Economic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4876800" cy="3230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was the agency responsible for administering most of the “War on Poverty” programs.</a:t>
            </a:r>
          </a:p>
          <a:p>
            <a:endParaRPr lang="en-US" dirty="0"/>
          </a:p>
          <a:p>
            <a:r>
              <a:rPr lang="en-US" dirty="0"/>
              <a:t>Worked to create jobs and fight poverty.</a:t>
            </a:r>
          </a:p>
          <a:p>
            <a:endParaRPr lang="en-US" dirty="0"/>
          </a:p>
        </p:txBody>
      </p:sp>
      <p:pic>
        <p:nvPicPr>
          <p:cNvPr id="2050" name="Picture 2" descr="http://t3.gstatic.com/images?q=tbn:ANd9GcSa_jZWEubO6k3rHr71wuEeK_qotWbCCQCHh9jqokthxiM3UTx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81521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5029200" cy="884238"/>
          </a:xfrm>
        </p:spPr>
        <p:txBody>
          <a:bodyPr/>
          <a:lstStyle/>
          <a:p>
            <a:r>
              <a:rPr lang="en-US" dirty="0"/>
              <a:t>Head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71600"/>
            <a:ext cx="41148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Originally sought to prepare low-income children for schools by offering meals and other programs.</a:t>
            </a:r>
          </a:p>
        </p:txBody>
      </p:sp>
      <p:pic>
        <p:nvPicPr>
          <p:cNvPr id="19458" name="Picture 2" descr="http://www.irle.berkeley.edu/cscce/wp-content/uploads/2011/12/question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4114800" cy="2771744"/>
          </a:xfrm>
          <a:prstGeom prst="rect">
            <a:avLst/>
          </a:prstGeom>
          <a:noFill/>
        </p:spPr>
      </p:pic>
      <p:pic>
        <p:nvPicPr>
          <p:cNvPr id="19460" name="Picture 4" descr="http://3.bp.blogspot.com/-wQxzU3LSa6s/TXsGY1y6IyI/AAAAAAAADv8/y1szed07wVw/s1600/Head%2Bst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886200" cy="2552700"/>
          </a:xfrm>
          <a:prstGeom prst="rect">
            <a:avLst/>
          </a:prstGeom>
          <a:noFill/>
        </p:spPr>
      </p:pic>
      <p:pic>
        <p:nvPicPr>
          <p:cNvPr id="19462" name="Picture 6" descr="http://thesummary.files.wordpress.com/2011/04/sesame-stree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810000"/>
            <a:ext cx="285750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1110</TotalTime>
  <Words>334</Words>
  <Application>Microsoft Office PowerPoint</Application>
  <PresentationFormat>On-screen Show (4:3)</PresentationFormat>
  <Paragraphs>37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The Great Society</vt:lpstr>
      <vt:lpstr>The Great Society </vt:lpstr>
      <vt:lpstr>PowerPoint Presentation</vt:lpstr>
      <vt:lpstr>Office of Economic Opportunity</vt:lpstr>
      <vt:lpstr>Head Start</vt:lpstr>
      <vt:lpstr>AFDC</vt:lpstr>
      <vt:lpstr>Medicare</vt:lpstr>
      <vt:lpstr>Medicaid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Society</dc:title>
  <dc:creator>Pages</dc:creator>
  <cp:lastModifiedBy>Patrick Pages</cp:lastModifiedBy>
  <cp:revision>35</cp:revision>
  <cp:lastPrinted>2014-03-05T16:50:39Z</cp:lastPrinted>
  <dcterms:created xsi:type="dcterms:W3CDTF">2013-03-25T02:12:24Z</dcterms:created>
  <dcterms:modified xsi:type="dcterms:W3CDTF">2024-02-23T15:48:16Z</dcterms:modified>
</cp:coreProperties>
</file>